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629" r:id="rId4"/>
    <p:sldId id="258" r:id="rId5"/>
    <p:sldId id="630" r:id="rId6"/>
    <p:sldId id="631" r:id="rId7"/>
    <p:sldId id="632" r:id="rId8"/>
    <p:sldId id="634" r:id="rId9"/>
    <p:sldId id="63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61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17CF7-87E9-4E32-8A5A-3CAABF6CCDB7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747C2-BFDF-4B69-B669-5EB86162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0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zureplatform-dev.azurewebsites.net/Content/release-notes.txt" TargetMode="External" /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Relationship Id="rId5" Type="http://schemas.openxmlformats.org/officeDocument/2006/relationships/hyperlink" Target="https://azure.microsoft.com/en-us/products/" TargetMode="External" /><Relationship Id="rId4" Type="http://schemas.openxmlformats.org/officeDocument/2006/relationships/hyperlink" Target="https://www.bing.com/search?q=azure+platform+site%3Aazurewebsites.net&amp;cvid=eb49af69fcef4d86814a0fb0c05e86bd&amp;aqs=edge..69i57j69i11004.8938j0j4&amp;FORM=ANAB01&amp;PC=U531" TargetMode="Externa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Preview Version 1.7 (2017-04-20)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hlinkClick r:id="rId4"/>
              </a:rPr>
              <a:t>azure platform </a:t>
            </a:r>
            <a:r>
              <a:rPr lang="en-US" dirty="0" err="1">
                <a:hlinkClick r:id="rId4"/>
              </a:rPr>
              <a:t>site:azurewebsites.net</a:t>
            </a:r>
            <a:r>
              <a:rPr lang="en-US" dirty="0">
                <a:hlinkClick r:id="rId4"/>
              </a:rPr>
              <a:t> - Search (bing.com)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Directory of Azure Cloud Services | Microsoft Azure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0D98F3-66B1-4734-AFB3-E657E989C9AD}" type="slidenum">
              <a:rPr lang="de-DE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770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61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78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9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2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60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96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53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4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3/9/2023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MSIPCMContentMarking" descr="{&quot;HashCode&quot;:-2004150788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9C921825-1DF9-D73B-6668-E64DB8D4A043}"/>
              </a:ext>
            </a:extLst>
          </p:cNvPr>
          <p:cNvSpPr txBox="1"/>
          <p:nvPr userDrawn="1"/>
        </p:nvSpPr>
        <p:spPr>
          <a:xfrm>
            <a:off x="0" y="0"/>
            <a:ext cx="1344800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General Information</a:t>
            </a:r>
          </a:p>
        </p:txBody>
      </p:sp>
    </p:spTree>
    <p:extLst>
      <p:ext uri="{BB962C8B-B14F-4D97-AF65-F5344CB8AC3E}">
        <p14:creationId xmlns:p14="http://schemas.microsoft.com/office/powerpoint/2010/main" val="77886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1.pn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events/ignite-mar-2021/azure/sessions/od343/" TargetMode="External" /><Relationship Id="rId13" Type="http://schemas.openxmlformats.org/officeDocument/2006/relationships/hyperlink" Target="https://support.microsoft.com/en-us/office/what-does-it-mean-when-your-onedrive-account-is-frozen-5e76147b-b7d5-4bcb-ba28-b91e3eb636b6" TargetMode="External" /><Relationship Id="rId3" Type="http://schemas.openxmlformats.org/officeDocument/2006/relationships/hyperlink" Target="https://docs.microsoft.com/en-us/certifications/resources/az-900-sample-questions" TargetMode="External" /><Relationship Id="rId7" Type="http://schemas.openxmlformats.org/officeDocument/2006/relationships/hyperlink" Target="https://informationisbeautiful.net/visualizations/worlds-biggest-data-breaches-hacks/" TargetMode="External" /><Relationship Id="rId12" Type="http://schemas.openxmlformats.org/officeDocument/2006/relationships/hyperlink" Target="https://azure.microsoft.com/en-us/support/legal/sla/virtual-machines/v1_9/" TargetMode="External" /><Relationship Id="rId2" Type="http://schemas.openxmlformats.org/officeDocument/2006/relationships/hyperlink" Target="https://docs.microsoft.com/en-us/certifications/resources/dp-900-sample-questions?azure-portal=true" TargetMode="External" /><Relationship Id="rId16" Type="http://schemas.openxmlformats.org/officeDocument/2006/relationships/hyperlink" Target="https://github.com/stilldrey" TargetMode="External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s://docs.microsoft.com/en-us/shows/azure-videos/have-i-been-pwned" TargetMode="External" /><Relationship Id="rId11" Type="http://schemas.openxmlformats.org/officeDocument/2006/relationships/hyperlink" Target="https://www.rupeshtiwari.com/azure-update-domain-vs-fault-domain/" TargetMode="External" /><Relationship Id="rId5" Type="http://schemas.openxmlformats.org/officeDocument/2006/relationships/hyperlink" Target="https://azure.microsoft.com/en-us/products/azure-modular-datacenter/#features" TargetMode="External" /><Relationship Id="rId15" Type="http://schemas.openxmlformats.org/officeDocument/2006/relationships/hyperlink" Target="https://www.youtube.com/watch?v=DjMSq3n3Gqs&amp;t=1s" TargetMode="External" /><Relationship Id="rId10" Type="http://schemas.openxmlformats.org/officeDocument/2006/relationships/hyperlink" Target="https://docs.microsoft.com/en-us/office/developer-program/microsoft-365-developer-program-faq" TargetMode="External" /><Relationship Id="rId4" Type="http://schemas.openxmlformats.org/officeDocument/2006/relationships/hyperlink" Target="https://docs.microsoft.com/en-us/certifications/resources/ai-900-sample-questions" TargetMode="External" /><Relationship Id="rId9" Type="http://schemas.openxmlformats.org/officeDocument/2006/relationships/hyperlink" Target="https://www.linkedin.com/video/golive/now/" TargetMode="External" /><Relationship Id="rId14" Type="http://schemas.openxmlformats.org/officeDocument/2006/relationships/hyperlink" Target="https://docs.microsoft.com/en-us/azure/active-directory/roles/security-emergency-access" TargetMode="Externa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13" Type="http://schemas.openxmlformats.org/officeDocument/2006/relationships/image" Target="../media/image10.png" /><Relationship Id="rId3" Type="http://schemas.openxmlformats.org/officeDocument/2006/relationships/hyperlink" Target="http://azureplatform.azurewebsites.net/" TargetMode="External" /><Relationship Id="rId7" Type="http://schemas.openxmlformats.org/officeDocument/2006/relationships/image" Target="../media/image4.png" /><Relationship Id="rId12" Type="http://schemas.openxmlformats.org/officeDocument/2006/relationships/image" Target="../media/image9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11" Type="http://schemas.openxmlformats.org/officeDocument/2006/relationships/image" Target="../media/image8.png" /><Relationship Id="rId5" Type="http://schemas.openxmlformats.org/officeDocument/2006/relationships/image" Target="../media/image2.png" /><Relationship Id="rId10" Type="http://schemas.openxmlformats.org/officeDocument/2006/relationships/image" Target="../media/image7.png" /><Relationship Id="rId4" Type="http://schemas.openxmlformats.org/officeDocument/2006/relationships/hyperlink" Target="https://azure.microsoft.com/en-us/products/" TargetMode="External" /><Relationship Id="rId9" Type="http://schemas.openxmlformats.org/officeDocument/2006/relationships/image" Target="../media/image6.png" /><Relationship Id="rId14" Type="http://schemas.openxmlformats.org/officeDocument/2006/relationships/image" Target="../media/image11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azure-modular-datacenter/#features" TargetMode="External" /><Relationship Id="rId7" Type="http://schemas.openxmlformats.org/officeDocument/2006/relationships/hyperlink" Target="https://techcommunity.microsoft.com/t5/educator-developer-blog/the-history-of-microsoft-azure/ba-p/3574204" TargetMode="External" /><Relationship Id="rId2" Type="http://schemas.openxmlformats.org/officeDocument/2006/relationships/hyperlink" Target="https://natick.research.microsoft.com/" TargetMode="External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s://docs.microsoft.com/en-us/cli/azure/azure-services-the-azure-cli-can-manage" TargetMode="External" /><Relationship Id="rId5" Type="http://schemas.openxmlformats.org/officeDocument/2006/relationships/hyperlink" Target="https://azure.microsoft.com/en-us/global-infrastructure/services/" TargetMode="External" /><Relationship Id="rId4" Type="http://schemas.openxmlformats.org/officeDocument/2006/relationships/hyperlink" Target="https://techcommunity.microsoft.com/t5/azure-developer-community-blog/the-azure-infrastructure-architect-map/ba-p/766268" TargetMode="Externa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.linkedin.com/blog/2022/accelerating-the-linkedin-experience-with-azure-front-door" TargetMode="External" /><Relationship Id="rId2" Type="http://schemas.openxmlformats.org/officeDocument/2006/relationships/hyperlink" Target="https://www.cnbc.com/2019/07/23/linkedin-is-moving-to-microsoft-azure-three-years-after-acquisition.html" TargetMode="Externa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4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Qp1YkB2Tgs" TargetMode="External" /><Relationship Id="rId2" Type="http://schemas.openxmlformats.org/officeDocument/2006/relationships/hyperlink" Target="https://twitter.com/adamj89/status/1626155400713191425?t=2rVyK6L7J_DE_o3raoVu9g&amp;s=19" TargetMode="Externa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5.jpeg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0989E27-7712-B8EC-8127-CA0CA7437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58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657225 w 10515600"/>
              <a:gd name="connsiteY1" fmla="*/ 0 h 5416094"/>
              <a:gd name="connsiteX2" fmla="*/ 1419606 w 10515600"/>
              <a:gd name="connsiteY2" fmla="*/ 0 h 5416094"/>
              <a:gd name="connsiteX3" fmla="*/ 2181987 w 10515600"/>
              <a:gd name="connsiteY3" fmla="*/ 0 h 5416094"/>
              <a:gd name="connsiteX4" fmla="*/ 3049524 w 10515600"/>
              <a:gd name="connsiteY4" fmla="*/ 0 h 5416094"/>
              <a:gd name="connsiteX5" fmla="*/ 3706749 w 10515600"/>
              <a:gd name="connsiteY5" fmla="*/ 0 h 5416094"/>
              <a:gd name="connsiteX6" fmla="*/ 4469130 w 10515600"/>
              <a:gd name="connsiteY6" fmla="*/ 0 h 5416094"/>
              <a:gd name="connsiteX7" fmla="*/ 5126355 w 10515600"/>
              <a:gd name="connsiteY7" fmla="*/ 0 h 5416094"/>
              <a:gd name="connsiteX8" fmla="*/ 5783580 w 10515600"/>
              <a:gd name="connsiteY8" fmla="*/ 0 h 5416094"/>
              <a:gd name="connsiteX9" fmla="*/ 6440805 w 10515600"/>
              <a:gd name="connsiteY9" fmla="*/ 0 h 5416094"/>
              <a:gd name="connsiteX10" fmla="*/ 6782562 w 10515600"/>
              <a:gd name="connsiteY10" fmla="*/ 0 h 5416094"/>
              <a:gd name="connsiteX11" fmla="*/ 7544943 w 10515600"/>
              <a:gd name="connsiteY11" fmla="*/ 0 h 5416094"/>
              <a:gd name="connsiteX12" fmla="*/ 7886700 w 10515600"/>
              <a:gd name="connsiteY12" fmla="*/ 0 h 5416094"/>
              <a:gd name="connsiteX13" fmla="*/ 8543925 w 10515600"/>
              <a:gd name="connsiteY13" fmla="*/ 0 h 5416094"/>
              <a:gd name="connsiteX14" fmla="*/ 9411462 w 10515600"/>
              <a:gd name="connsiteY14" fmla="*/ 0 h 5416094"/>
              <a:gd name="connsiteX15" fmla="*/ 10515600 w 10515600"/>
              <a:gd name="connsiteY15" fmla="*/ 0 h 5416094"/>
              <a:gd name="connsiteX16" fmla="*/ 10515600 w 10515600"/>
              <a:gd name="connsiteY16" fmla="*/ 731173 h 5416094"/>
              <a:gd name="connsiteX17" fmla="*/ 10515600 w 10515600"/>
              <a:gd name="connsiteY17" fmla="*/ 1299863 h 5416094"/>
              <a:gd name="connsiteX18" fmla="*/ 10515600 w 10515600"/>
              <a:gd name="connsiteY18" fmla="*/ 1868552 h 5416094"/>
              <a:gd name="connsiteX19" fmla="*/ 10515600 w 10515600"/>
              <a:gd name="connsiteY19" fmla="*/ 2545564 h 5416094"/>
              <a:gd name="connsiteX20" fmla="*/ 10515600 w 10515600"/>
              <a:gd name="connsiteY20" fmla="*/ 3222576 h 5416094"/>
              <a:gd name="connsiteX21" fmla="*/ 10515600 w 10515600"/>
              <a:gd name="connsiteY21" fmla="*/ 3845427 h 5416094"/>
              <a:gd name="connsiteX22" fmla="*/ 10515600 w 10515600"/>
              <a:gd name="connsiteY22" fmla="*/ 4630760 h 5416094"/>
              <a:gd name="connsiteX23" fmla="*/ 10515600 w 10515600"/>
              <a:gd name="connsiteY23" fmla="*/ 5416094 h 5416094"/>
              <a:gd name="connsiteX24" fmla="*/ 9648063 w 10515600"/>
              <a:gd name="connsiteY24" fmla="*/ 5416094 h 5416094"/>
              <a:gd name="connsiteX25" fmla="*/ 8885682 w 10515600"/>
              <a:gd name="connsiteY25" fmla="*/ 5416094 h 5416094"/>
              <a:gd name="connsiteX26" fmla="*/ 8543925 w 10515600"/>
              <a:gd name="connsiteY26" fmla="*/ 5416094 h 5416094"/>
              <a:gd name="connsiteX27" fmla="*/ 7676388 w 10515600"/>
              <a:gd name="connsiteY27" fmla="*/ 5416094 h 5416094"/>
              <a:gd name="connsiteX28" fmla="*/ 7124319 w 10515600"/>
              <a:gd name="connsiteY28" fmla="*/ 5416094 h 5416094"/>
              <a:gd name="connsiteX29" fmla="*/ 6361938 w 10515600"/>
              <a:gd name="connsiteY29" fmla="*/ 5416094 h 5416094"/>
              <a:gd name="connsiteX30" fmla="*/ 6020181 w 10515600"/>
              <a:gd name="connsiteY30" fmla="*/ 5416094 h 5416094"/>
              <a:gd name="connsiteX31" fmla="*/ 5152644 w 10515600"/>
              <a:gd name="connsiteY31" fmla="*/ 5416094 h 5416094"/>
              <a:gd name="connsiteX32" fmla="*/ 4600575 w 10515600"/>
              <a:gd name="connsiteY32" fmla="*/ 5416094 h 5416094"/>
              <a:gd name="connsiteX33" fmla="*/ 3943350 w 10515600"/>
              <a:gd name="connsiteY33" fmla="*/ 5416094 h 5416094"/>
              <a:gd name="connsiteX34" fmla="*/ 3496437 w 10515600"/>
              <a:gd name="connsiteY34" fmla="*/ 5416094 h 5416094"/>
              <a:gd name="connsiteX35" fmla="*/ 2734056 w 10515600"/>
              <a:gd name="connsiteY35" fmla="*/ 5416094 h 5416094"/>
              <a:gd name="connsiteX36" fmla="*/ 1866519 w 10515600"/>
              <a:gd name="connsiteY36" fmla="*/ 5416094 h 5416094"/>
              <a:gd name="connsiteX37" fmla="*/ 1314450 w 10515600"/>
              <a:gd name="connsiteY37" fmla="*/ 5416094 h 5416094"/>
              <a:gd name="connsiteX38" fmla="*/ 0 w 10515600"/>
              <a:gd name="connsiteY38" fmla="*/ 5416094 h 5416094"/>
              <a:gd name="connsiteX39" fmla="*/ 0 w 10515600"/>
              <a:gd name="connsiteY39" fmla="*/ 4739082 h 5416094"/>
              <a:gd name="connsiteX40" fmla="*/ 0 w 10515600"/>
              <a:gd name="connsiteY40" fmla="*/ 4062071 h 5416094"/>
              <a:gd name="connsiteX41" fmla="*/ 0 w 10515600"/>
              <a:gd name="connsiteY41" fmla="*/ 3330898 h 5416094"/>
              <a:gd name="connsiteX42" fmla="*/ 0 w 10515600"/>
              <a:gd name="connsiteY42" fmla="*/ 2653886 h 5416094"/>
              <a:gd name="connsiteX43" fmla="*/ 0 w 10515600"/>
              <a:gd name="connsiteY43" fmla="*/ 1922713 h 5416094"/>
              <a:gd name="connsiteX44" fmla="*/ 0 w 10515600"/>
              <a:gd name="connsiteY44" fmla="*/ 1191541 h 5416094"/>
              <a:gd name="connsiteX45" fmla="*/ 0 w 10515600"/>
              <a:gd name="connsiteY45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515600" h="5416094" fill="none" extrusionOk="0">
                <a:moveTo>
                  <a:pt x="0" y="0"/>
                </a:moveTo>
                <a:cubicBezTo>
                  <a:pt x="177150" y="-2233"/>
                  <a:pt x="437740" y="9549"/>
                  <a:pt x="657225" y="0"/>
                </a:cubicBezTo>
                <a:cubicBezTo>
                  <a:pt x="876711" y="-9549"/>
                  <a:pt x="1120002" y="4103"/>
                  <a:pt x="1419606" y="0"/>
                </a:cubicBezTo>
                <a:cubicBezTo>
                  <a:pt x="1719210" y="-4103"/>
                  <a:pt x="1938104" y="16641"/>
                  <a:pt x="2181987" y="0"/>
                </a:cubicBezTo>
                <a:cubicBezTo>
                  <a:pt x="2425870" y="-16641"/>
                  <a:pt x="2669395" y="-9276"/>
                  <a:pt x="3049524" y="0"/>
                </a:cubicBezTo>
                <a:cubicBezTo>
                  <a:pt x="3429653" y="9276"/>
                  <a:pt x="3553691" y="29352"/>
                  <a:pt x="3706749" y="0"/>
                </a:cubicBezTo>
                <a:cubicBezTo>
                  <a:pt x="3859808" y="-29352"/>
                  <a:pt x="4111295" y="-6375"/>
                  <a:pt x="4469130" y="0"/>
                </a:cubicBezTo>
                <a:cubicBezTo>
                  <a:pt x="4826965" y="6375"/>
                  <a:pt x="4916661" y="-30390"/>
                  <a:pt x="5126355" y="0"/>
                </a:cubicBezTo>
                <a:cubicBezTo>
                  <a:pt x="5336049" y="30390"/>
                  <a:pt x="5578402" y="-7004"/>
                  <a:pt x="5783580" y="0"/>
                </a:cubicBezTo>
                <a:cubicBezTo>
                  <a:pt x="5988759" y="7004"/>
                  <a:pt x="6270371" y="29583"/>
                  <a:pt x="6440805" y="0"/>
                </a:cubicBezTo>
                <a:cubicBezTo>
                  <a:pt x="6611240" y="-29583"/>
                  <a:pt x="6667725" y="8173"/>
                  <a:pt x="6782562" y="0"/>
                </a:cubicBezTo>
                <a:cubicBezTo>
                  <a:pt x="6897399" y="-8173"/>
                  <a:pt x="7375754" y="-24084"/>
                  <a:pt x="7544943" y="0"/>
                </a:cubicBezTo>
                <a:cubicBezTo>
                  <a:pt x="7714132" y="24084"/>
                  <a:pt x="7790780" y="5607"/>
                  <a:pt x="7886700" y="0"/>
                </a:cubicBezTo>
                <a:cubicBezTo>
                  <a:pt x="7982620" y="-5607"/>
                  <a:pt x="8404356" y="28301"/>
                  <a:pt x="8543925" y="0"/>
                </a:cubicBezTo>
                <a:cubicBezTo>
                  <a:pt x="8683495" y="-28301"/>
                  <a:pt x="9088340" y="-5992"/>
                  <a:pt x="9411462" y="0"/>
                </a:cubicBezTo>
                <a:cubicBezTo>
                  <a:pt x="9734584" y="5992"/>
                  <a:pt x="10083951" y="22703"/>
                  <a:pt x="10515600" y="0"/>
                </a:cubicBezTo>
                <a:cubicBezTo>
                  <a:pt x="10497934" y="171001"/>
                  <a:pt x="10537777" y="498242"/>
                  <a:pt x="10515600" y="731173"/>
                </a:cubicBezTo>
                <a:cubicBezTo>
                  <a:pt x="10493423" y="964104"/>
                  <a:pt x="10516932" y="1174374"/>
                  <a:pt x="10515600" y="1299863"/>
                </a:cubicBezTo>
                <a:cubicBezTo>
                  <a:pt x="10514269" y="1425352"/>
                  <a:pt x="10522086" y="1677469"/>
                  <a:pt x="10515600" y="1868552"/>
                </a:cubicBezTo>
                <a:cubicBezTo>
                  <a:pt x="10509114" y="2059635"/>
                  <a:pt x="10499452" y="2266556"/>
                  <a:pt x="10515600" y="2545564"/>
                </a:cubicBezTo>
                <a:cubicBezTo>
                  <a:pt x="10531748" y="2824572"/>
                  <a:pt x="10506359" y="3046060"/>
                  <a:pt x="10515600" y="3222576"/>
                </a:cubicBezTo>
                <a:cubicBezTo>
                  <a:pt x="10524841" y="3399092"/>
                  <a:pt x="10507180" y="3536552"/>
                  <a:pt x="10515600" y="3845427"/>
                </a:cubicBezTo>
                <a:cubicBezTo>
                  <a:pt x="10524020" y="4154302"/>
                  <a:pt x="10505750" y="4362578"/>
                  <a:pt x="10515600" y="4630760"/>
                </a:cubicBezTo>
                <a:cubicBezTo>
                  <a:pt x="10525450" y="4898942"/>
                  <a:pt x="10492122" y="5233505"/>
                  <a:pt x="10515600" y="5416094"/>
                </a:cubicBezTo>
                <a:cubicBezTo>
                  <a:pt x="10321022" y="5373763"/>
                  <a:pt x="9841056" y="5373781"/>
                  <a:pt x="9648063" y="5416094"/>
                </a:cubicBezTo>
                <a:cubicBezTo>
                  <a:pt x="9455070" y="5458407"/>
                  <a:pt x="9225135" y="5428993"/>
                  <a:pt x="8885682" y="5416094"/>
                </a:cubicBezTo>
                <a:cubicBezTo>
                  <a:pt x="8546229" y="5403195"/>
                  <a:pt x="8660252" y="5403063"/>
                  <a:pt x="8543925" y="5416094"/>
                </a:cubicBezTo>
                <a:cubicBezTo>
                  <a:pt x="8427598" y="5429125"/>
                  <a:pt x="8066747" y="5419630"/>
                  <a:pt x="7676388" y="5416094"/>
                </a:cubicBezTo>
                <a:cubicBezTo>
                  <a:pt x="7286029" y="5412558"/>
                  <a:pt x="7286084" y="5427534"/>
                  <a:pt x="7124319" y="5416094"/>
                </a:cubicBezTo>
                <a:cubicBezTo>
                  <a:pt x="6962554" y="5404654"/>
                  <a:pt x="6638960" y="5390930"/>
                  <a:pt x="6361938" y="5416094"/>
                </a:cubicBezTo>
                <a:cubicBezTo>
                  <a:pt x="6084916" y="5441258"/>
                  <a:pt x="6131919" y="5418087"/>
                  <a:pt x="6020181" y="5416094"/>
                </a:cubicBezTo>
                <a:cubicBezTo>
                  <a:pt x="5908443" y="5414101"/>
                  <a:pt x="5558871" y="5407232"/>
                  <a:pt x="5152644" y="5416094"/>
                </a:cubicBezTo>
                <a:cubicBezTo>
                  <a:pt x="4746417" y="5424956"/>
                  <a:pt x="4798774" y="5402919"/>
                  <a:pt x="4600575" y="5416094"/>
                </a:cubicBezTo>
                <a:cubicBezTo>
                  <a:pt x="4402376" y="5429269"/>
                  <a:pt x="4180360" y="5402655"/>
                  <a:pt x="3943350" y="5416094"/>
                </a:cubicBezTo>
                <a:cubicBezTo>
                  <a:pt x="3706340" y="5429533"/>
                  <a:pt x="3658445" y="5419171"/>
                  <a:pt x="3496437" y="5416094"/>
                </a:cubicBezTo>
                <a:cubicBezTo>
                  <a:pt x="3334429" y="5413017"/>
                  <a:pt x="3010124" y="5399344"/>
                  <a:pt x="2734056" y="5416094"/>
                </a:cubicBezTo>
                <a:cubicBezTo>
                  <a:pt x="2457988" y="5432844"/>
                  <a:pt x="2236739" y="5427521"/>
                  <a:pt x="1866519" y="5416094"/>
                </a:cubicBezTo>
                <a:cubicBezTo>
                  <a:pt x="1496299" y="5404667"/>
                  <a:pt x="1510850" y="5404957"/>
                  <a:pt x="1314450" y="5416094"/>
                </a:cubicBezTo>
                <a:cubicBezTo>
                  <a:pt x="1118050" y="5427231"/>
                  <a:pt x="570195" y="5429560"/>
                  <a:pt x="0" y="5416094"/>
                </a:cubicBezTo>
                <a:cubicBezTo>
                  <a:pt x="-26608" y="5186086"/>
                  <a:pt x="-30817" y="5026509"/>
                  <a:pt x="0" y="4739082"/>
                </a:cubicBezTo>
                <a:cubicBezTo>
                  <a:pt x="30817" y="4451655"/>
                  <a:pt x="30406" y="4379302"/>
                  <a:pt x="0" y="4062071"/>
                </a:cubicBezTo>
                <a:cubicBezTo>
                  <a:pt x="-30406" y="3744840"/>
                  <a:pt x="16937" y="3655631"/>
                  <a:pt x="0" y="3330898"/>
                </a:cubicBezTo>
                <a:cubicBezTo>
                  <a:pt x="-16937" y="3006165"/>
                  <a:pt x="-2848" y="2928355"/>
                  <a:pt x="0" y="2653886"/>
                </a:cubicBezTo>
                <a:cubicBezTo>
                  <a:pt x="2848" y="2379417"/>
                  <a:pt x="-4508" y="2270960"/>
                  <a:pt x="0" y="1922713"/>
                </a:cubicBezTo>
                <a:cubicBezTo>
                  <a:pt x="4508" y="1574466"/>
                  <a:pt x="-7038" y="1405929"/>
                  <a:pt x="0" y="1191541"/>
                </a:cubicBezTo>
                <a:cubicBezTo>
                  <a:pt x="7038" y="977153"/>
                  <a:pt x="-53038" y="292447"/>
                  <a:pt x="0" y="0"/>
                </a:cubicBezTo>
                <a:close/>
              </a:path>
              <a:path w="10515600" h="5416094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gradFill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4B330-2AA1-1CFE-CF49-85C8F5DF6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Azure AZ-900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7B7F9F-2322-DC5C-2F51-D43B62244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Daniel Rey</a:t>
            </a:r>
          </a:p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MCT/MVP</a:t>
            </a:r>
          </a:p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Microsoft 365 Apps and Services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2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8C036-BB6F-BC91-C0F7-8112DF5A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Links (Not everything is Azure-related, but tech-related)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2A065-40E1-36BA-0126-55A85F8EA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hlinkClick r:id="rId2"/>
              </a:rPr>
              <a:t>https://docs.microsoft.com/en-us/certifications/resources/dp-900-sample-questions?azure-portal=true</a:t>
            </a:r>
            <a:endParaRPr lang="en-US" dirty="0"/>
          </a:p>
          <a:p>
            <a:r>
              <a:rPr lang="en-US" dirty="0">
                <a:hlinkClick r:id="rId3"/>
              </a:rPr>
              <a:t>https://docs.microsoft.com/en-us/certifications/resources/az-900-sample-questions</a:t>
            </a:r>
            <a:r>
              <a:rPr lang="en-US" dirty="0"/>
              <a:t> and </a:t>
            </a:r>
            <a:r>
              <a:rPr lang="it-IT" dirty="0">
                <a:hlinkClick r:id="rId4"/>
              </a:rPr>
              <a:t>AI-900: Microsoft Azure AI Fundamentals Sample Questions | Microsoft Docs</a:t>
            </a:r>
            <a:endParaRPr lang="en-US" dirty="0"/>
          </a:p>
          <a:p>
            <a:r>
              <a:rPr lang="en-US" dirty="0">
                <a:hlinkClick r:id="rId5"/>
              </a:rPr>
              <a:t>https://azure.microsoft.com/en-us/products/azure-modular-datacenter/#features</a:t>
            </a:r>
            <a:endParaRPr lang="en-US" dirty="0"/>
          </a:p>
          <a:p>
            <a:r>
              <a:rPr lang="en-US" dirty="0">
                <a:hlinkClick r:id="rId6"/>
              </a:rPr>
              <a:t>Have I Been </a:t>
            </a:r>
            <a:r>
              <a:rPr lang="en-US" dirty="0" err="1">
                <a:hlinkClick r:id="rId6"/>
              </a:rPr>
              <a:t>Pwned</a:t>
            </a:r>
            <a:r>
              <a:rPr lang="en-US" dirty="0">
                <a:hlinkClick r:id="rId6"/>
              </a:rPr>
              <a:t> | Microsoft Docs</a:t>
            </a:r>
            <a:endParaRPr lang="en-US" dirty="0"/>
          </a:p>
          <a:p>
            <a:r>
              <a:rPr lang="en-US" dirty="0">
                <a:hlinkClick r:id="rId7"/>
              </a:rPr>
              <a:t>https://informationisbeautiful.net/visualizations/worlds-biggest-data-breaches-hacks/</a:t>
            </a:r>
            <a:endParaRPr lang="en-US" dirty="0"/>
          </a:p>
          <a:p>
            <a:r>
              <a:rPr lang="en-US" dirty="0">
                <a:hlinkClick r:id="rId8"/>
              </a:rPr>
              <a:t>https://docs.microsoft.com/en-us/events/ignite-mar-2021/azure/sessions/od343/</a:t>
            </a:r>
            <a:endParaRPr lang="en-US" dirty="0"/>
          </a:p>
          <a:p>
            <a:r>
              <a:rPr lang="en-US" dirty="0">
                <a:hlinkClick r:id="rId9"/>
              </a:rPr>
              <a:t>https://www.linkedin.com/video/golive/now/</a:t>
            </a:r>
            <a:r>
              <a:rPr lang="en-US" dirty="0"/>
              <a:t> - setup LinkedIn Live (Azure location is a choice from this page)</a:t>
            </a:r>
          </a:p>
          <a:p>
            <a:r>
              <a:rPr lang="en-US" dirty="0">
                <a:hlinkClick r:id="rId10"/>
              </a:rPr>
              <a:t>https://docs.microsoft.com/en-us/office/developer-program/microsoft-365-developer-program-faq</a:t>
            </a:r>
            <a:endParaRPr lang="en-US" dirty="0"/>
          </a:p>
          <a:p>
            <a:r>
              <a:rPr lang="en-US" dirty="0">
                <a:hlinkClick r:id="rId11"/>
              </a:rPr>
              <a:t>https://www.rupeshtiwari.com/azure-update-domain-vs-fault-domain/</a:t>
            </a:r>
            <a:endParaRPr lang="en-US" dirty="0"/>
          </a:p>
          <a:p>
            <a:r>
              <a:rPr lang="en-US" dirty="0">
                <a:hlinkClick r:id="rId12"/>
              </a:rPr>
              <a:t>https://azure.microsoft.com/en-us/support/legal/sla/virtual-machines/v1_9/</a:t>
            </a:r>
            <a:endParaRPr lang="en-US" dirty="0"/>
          </a:p>
          <a:p>
            <a:r>
              <a:rPr lang="en-US" dirty="0">
                <a:hlinkClick r:id="rId13"/>
              </a:rPr>
              <a:t>https://support.microsoft.com/en-us/office/what-does-it-mean-when-your-onedrive-account-is-frozen-5e76147b-b7d5-4bcb-ba28-b91e3eb636b6</a:t>
            </a:r>
            <a:endParaRPr lang="en-US" dirty="0"/>
          </a:p>
          <a:p>
            <a:r>
              <a:rPr lang="en-US" dirty="0">
                <a:hlinkClick r:id="rId14"/>
              </a:rPr>
              <a:t>https://docs.microsoft.com/en-us/azure/active-directory/roles/security-emergency-access</a:t>
            </a:r>
            <a:endParaRPr lang="en-US" dirty="0"/>
          </a:p>
          <a:p>
            <a:r>
              <a:rPr lang="en-US" dirty="0">
                <a:hlinkClick r:id="rId15"/>
              </a:rPr>
              <a:t>The whole HP wolf security hacker man saga - YouTube</a:t>
            </a:r>
            <a:r>
              <a:rPr lang="en-US" dirty="0"/>
              <a:t> </a:t>
            </a:r>
          </a:p>
          <a:p>
            <a:r>
              <a:rPr lang="en-US" dirty="0">
                <a:hlinkClick r:id="rId16"/>
              </a:rPr>
              <a:t>https://github.com/stilldrey</a:t>
            </a:r>
            <a:r>
              <a:rPr lang="en-US" dirty="0"/>
              <a:t> (this will be up there)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6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 rot="16200000">
            <a:off x="-1203510" y="4940556"/>
            <a:ext cx="3343716" cy="60635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noAutofit/>
          </a:bodyPr>
          <a:lstStyle/>
          <a:p>
            <a:pPr defTabSz="914056">
              <a:lnSpc>
                <a:spcPct val="90000"/>
              </a:lnSpc>
              <a:spcAft>
                <a:spcPts val="588"/>
              </a:spcAft>
              <a:defRPr/>
            </a:pPr>
            <a:r>
              <a:rPr lang="de-DE" sz="1176" dirty="0">
                <a:solidFill>
                  <a:srgbClr val="FFFFFF">
                    <a:lumMod val="50000"/>
                  </a:srgbClr>
                </a:solidFill>
                <a:latin typeface="Segoe UI Light"/>
                <a:hlinkClick r:id="rId3"/>
              </a:rPr>
              <a:t>http://azureplatform.azurewebsites.net/</a:t>
            </a:r>
            <a:endParaRPr lang="de-DE" sz="1176" dirty="0">
              <a:solidFill>
                <a:srgbClr val="FFFFFF">
                  <a:lumMod val="50000"/>
                </a:srgbClr>
              </a:solidFill>
              <a:latin typeface="Segoe UI Light"/>
            </a:endParaRPr>
          </a:p>
          <a:p>
            <a:pPr defTabSz="914056">
              <a:lnSpc>
                <a:spcPct val="90000"/>
              </a:lnSpc>
              <a:spcAft>
                <a:spcPts val="588"/>
              </a:spcAft>
              <a:defRPr/>
            </a:pPr>
            <a:r>
              <a:rPr lang="de-DE" sz="1176" dirty="0">
                <a:solidFill>
                  <a:srgbClr val="FFFFFF">
                    <a:lumMod val="50000"/>
                  </a:srgbClr>
                </a:solidFill>
                <a:latin typeface="Segoe UI Light"/>
              </a:rPr>
              <a:t>As of 2017</a:t>
            </a:r>
          </a:p>
          <a:p>
            <a:pPr defTabSz="91405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200" dirty="0">
                <a:hlinkClick r:id="rId4"/>
              </a:rPr>
              <a:t>Directory of Azure Cloud Services | Microsoft Azure</a:t>
            </a:r>
            <a:r>
              <a:rPr lang="de-DE" sz="1176" dirty="0">
                <a:solidFill>
                  <a:srgbClr val="FFFFFF">
                    <a:lumMod val="50000"/>
                  </a:srgbClr>
                </a:solidFill>
                <a:latin typeface="Segoe UI Light"/>
              </a:rPr>
              <a:t> current</a:t>
            </a:r>
          </a:p>
          <a:p>
            <a:pPr defTabSz="914056">
              <a:lnSpc>
                <a:spcPct val="90000"/>
              </a:lnSpc>
              <a:spcAft>
                <a:spcPts val="588"/>
              </a:spcAft>
              <a:defRPr/>
            </a:pPr>
            <a:endParaRPr lang="de-DE" sz="1176" dirty="0">
              <a:solidFill>
                <a:srgbClr val="FFFFFF">
                  <a:lumMod val="50000"/>
                </a:srgbClr>
              </a:solidFill>
              <a:latin typeface="Segoe UI Light"/>
            </a:endParaRPr>
          </a:p>
          <a:p>
            <a:pPr defTabSz="914056">
              <a:lnSpc>
                <a:spcPct val="90000"/>
              </a:lnSpc>
              <a:spcAft>
                <a:spcPts val="588"/>
              </a:spcAft>
              <a:defRPr/>
            </a:pPr>
            <a:endParaRPr lang="en-US" sz="1176" dirty="0">
              <a:solidFill>
                <a:srgbClr val="FFFFFF">
                  <a:lumMod val="50000"/>
                </a:srgbClr>
              </a:solidFill>
              <a:latin typeface="Segoe UI Light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11289877" y="5713140"/>
            <a:ext cx="1109216" cy="24389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noAutofit/>
          </a:bodyPr>
          <a:lstStyle/>
          <a:p>
            <a:pPr algn="r" defTabSz="914056">
              <a:lnSpc>
                <a:spcPct val="90000"/>
              </a:lnSpc>
              <a:spcAft>
                <a:spcPts val="588"/>
              </a:spcAft>
              <a:defRPr/>
            </a:pPr>
            <a:r>
              <a:rPr lang="de-DE" sz="1176" dirty="0">
                <a:solidFill>
                  <a:srgbClr val="FFFFFF">
                    <a:lumMod val="50000"/>
                  </a:srgbClr>
                </a:solidFill>
                <a:latin typeface="Segoe UI Light"/>
              </a:rPr>
              <a:t>* Preview Services</a:t>
            </a:r>
            <a:endParaRPr lang="en-US" sz="1176" dirty="0">
              <a:solidFill>
                <a:srgbClr val="FFFFFF">
                  <a:lumMod val="50000"/>
                </a:srgbClr>
              </a:solidFill>
              <a:latin typeface="Segoe UI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635" y="4861104"/>
            <a:ext cx="2142609" cy="1162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920" y="2843402"/>
            <a:ext cx="2112194" cy="14971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3088" y="751653"/>
            <a:ext cx="2098676" cy="14869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/>
          <a:srcRect b="7848"/>
          <a:stretch/>
        </p:blipFill>
        <p:spPr>
          <a:xfrm>
            <a:off x="3946747" y="6315200"/>
            <a:ext cx="7276085" cy="49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3675" y="714757"/>
            <a:ext cx="2098676" cy="14869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8004" y="2724476"/>
            <a:ext cx="2142609" cy="11794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3138" y="4563302"/>
            <a:ext cx="2088537" cy="15005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97592" y="731846"/>
            <a:ext cx="2108814" cy="15140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9588" y="2730478"/>
            <a:ext cx="2102055" cy="11997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98770" y="4544817"/>
            <a:ext cx="2115573" cy="151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1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804E-6047-9DF1-AC8D-F7E30356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73D5C-C8B4-DCD0-8215-26C0E7FEC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Natick </a:t>
            </a:r>
            <a:r>
              <a:rPr lang="en-US" dirty="0">
                <a:hlinkClick r:id="rId2"/>
              </a:rPr>
              <a:t>Project Natick Phase 2 (microsoft.com)</a:t>
            </a:r>
            <a:endParaRPr lang="en-US" dirty="0"/>
          </a:p>
          <a:p>
            <a:r>
              <a:rPr lang="pt-BR" dirty="0">
                <a:hlinkClick r:id="rId3"/>
              </a:rPr>
              <a:t>Azure Modular Datacenter | Microsoft Azure</a:t>
            </a:r>
            <a:endParaRPr lang="pt-BR" dirty="0"/>
          </a:p>
          <a:p>
            <a:r>
              <a:rPr lang="en-US" dirty="0">
                <a:hlinkClick r:id="rId4"/>
              </a:rPr>
              <a:t>The Azure Infrastructure Architect Map - Microsoft Tech Community</a:t>
            </a:r>
            <a:endParaRPr lang="pt-BR" dirty="0"/>
          </a:p>
          <a:p>
            <a:r>
              <a:rPr lang="en-US" dirty="0">
                <a:hlinkClick r:id="rId5"/>
              </a:rPr>
              <a:t>Azure Products by Region | Microsoft Azure</a:t>
            </a:r>
            <a:endParaRPr lang="en-US" dirty="0"/>
          </a:p>
          <a:p>
            <a:r>
              <a:rPr lang="en-US" dirty="0">
                <a:hlinkClick r:id="rId6"/>
              </a:rPr>
              <a:t>List of Azure services the Azure CLI can manage | Microsoft Docs</a:t>
            </a:r>
            <a:endParaRPr lang="en-US" dirty="0"/>
          </a:p>
          <a:p>
            <a:r>
              <a:rPr lang="en-US" dirty="0">
                <a:hlinkClick r:id="rId7"/>
              </a:rPr>
              <a:t>History of Microsoft Azure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514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2A1D-0653-C54F-309F-2A6D2230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List all the trafficmanager.net sites (global)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9873F-739D-7620-C860-2EF3420D1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9DBA6-9B64-54D5-6A8A-B493FB3C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171" y="1798025"/>
            <a:ext cx="5026215" cy="451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38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0286-654E-9E66-C763-D51784CE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</a:t>
            </a:r>
            <a:r>
              <a:rPr lang="en-US" dirty="0" err="1"/>
              <a:t>site:azurewebsites.net</a:t>
            </a:r>
            <a:r>
              <a:rPr lang="en-US" dirty="0"/>
              <a:t> search in </a:t>
            </a:r>
            <a:r>
              <a:rPr lang="en-US" dirty="0" err="1"/>
              <a:t>bing</a:t>
            </a:r>
            <a:r>
              <a:rPr lang="en-US" dirty="0"/>
              <a:t> or google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3CA4-F523-C233-34E2-A106556FF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3DD5F-F648-18C8-B255-A16223351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669" y="1768162"/>
            <a:ext cx="5079002" cy="457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8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B526-3CAC-D7CC-980B-E4A08036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Same tip with azurefd.net (azure front door websites)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8F6A8-BE7C-129B-E502-DDF8336DF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LinkedIn is moving to Microsoft Azure three years after acquisition (cnbc.com)</a:t>
            </a:r>
            <a:endParaRPr lang="en-US" dirty="0"/>
          </a:p>
          <a:p>
            <a:r>
              <a:rPr lang="en-US" dirty="0">
                <a:hlinkClick r:id="rId3"/>
              </a:rPr>
              <a:t>Accelerating the LinkedIn Experience with Azure Front Door | LinkedIn Engineering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C3ED8-AEF3-DDB6-FEB4-FECE9AE99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688" y="2180568"/>
            <a:ext cx="368591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82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86463-2B15-E38E-2E64-AA4F2C21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 2023 update!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72CE-DF30-5DCA-68D7-6ECEE5AD3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Skills Challenge (UK residents have swag available!!!) </a:t>
            </a:r>
            <a:r>
              <a:rPr lang="en-US" dirty="0">
                <a:hlinkClick r:id="rId2"/>
              </a:rPr>
              <a:t>https://twitter.com/adamj89/status/1626155400713191425?t=2rVyK6L7J_DE_o3raoVu9g&amp;s=19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https://youtu.be/tQp1YkB2Tgs</a:t>
            </a:r>
            <a:r>
              <a:rPr lang="en-US" dirty="0"/>
              <a:t> John Savills</a:t>
            </a:r>
          </a:p>
          <a:p>
            <a:pPr marL="0" indent="0">
              <a:buNone/>
            </a:pPr>
            <a:r>
              <a:rPr lang="en-US"/>
              <a:t>Technical Training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5723F92-B9F9-7347-3635-1FDA27DE1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55" y="2896810"/>
            <a:ext cx="2171319" cy="380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2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AB5AA-AAA4-2949-5B07-F2B6E124B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come!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D8C1F-7759-1BB9-EC79-3ECE5AB50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1353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0F3F1"/>
      </a:lt2>
      <a:accent1>
        <a:srgbClr val="E729CF"/>
      </a:accent1>
      <a:accent2>
        <a:srgbClr val="9D17D5"/>
      </a:accent2>
      <a:accent3>
        <a:srgbClr val="6029E7"/>
      </a:accent3>
      <a:accent4>
        <a:srgbClr val="2B41D8"/>
      </a:accent4>
      <a:accent5>
        <a:srgbClr val="2990E7"/>
      </a:accent5>
      <a:accent6>
        <a:srgbClr val="16BEC6"/>
      </a:accent6>
      <a:hlink>
        <a:srgbClr val="3F6FBF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417</Words>
  <Application>Microsoft Office PowerPoint</Application>
  <PresentationFormat>Widescreen</PresentationFormat>
  <Paragraphs>41</Paragraphs>
  <Slides>9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SketchyVTI</vt:lpstr>
      <vt:lpstr>Azure AZ-900 Resources</vt:lpstr>
      <vt:lpstr>Links (Not everything is Azure-related, but tech-related)</vt:lpstr>
      <vt:lpstr>PowerPoint Presentation</vt:lpstr>
      <vt:lpstr>More Resources</vt:lpstr>
      <vt:lpstr>TIP: List all the trafficmanager.net sites (global)</vt:lpstr>
      <vt:lpstr>Tip: site:azurewebsites.net search in bing or google </vt:lpstr>
      <vt:lpstr>Same tip with azurefd.net (azure front door websites)</vt:lpstr>
      <vt:lpstr>March 2023 update!</vt:lpstr>
      <vt:lpstr>More to come!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AZ-900 Resources</dc:title>
  <dc:creator>Dan Rey</dc:creator>
  <cp:lastModifiedBy>Dan Rey</cp:lastModifiedBy>
  <cp:revision>3</cp:revision>
  <dcterms:created xsi:type="dcterms:W3CDTF">2022-08-26T11:26:47Z</dcterms:created>
  <dcterms:modified xsi:type="dcterms:W3CDTF">2023-03-09T08:20:23Z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21970de-d979-4e2b-9b51-1722afdaa63f_Enabled">
    <vt:lpwstr>true</vt:lpwstr>
  </property>
  <property fmtid="{D5CDD505-2E9C-101B-9397-08002B2CF9AE}" pid="3" name="MSIP_Label_221970de-d979-4e2b-9b51-1722afdaa63f_SetDate">
    <vt:lpwstr>2022-08-26T20:43:37Z</vt:lpwstr>
  </property>
  <property fmtid="{D5CDD505-2E9C-101B-9397-08002B2CF9AE}" pid="4" name="MSIP_Label_221970de-d979-4e2b-9b51-1722afdaa63f_Method">
    <vt:lpwstr>Standard</vt:lpwstr>
  </property>
  <property fmtid="{D5CDD505-2E9C-101B-9397-08002B2CF9AE}" pid="5" name="MSIP_Label_221970de-d979-4e2b-9b51-1722afdaa63f_Name">
    <vt:lpwstr>General</vt:lpwstr>
  </property>
  <property fmtid="{D5CDD505-2E9C-101B-9397-08002B2CF9AE}" pid="6" name="MSIP_Label_221970de-d979-4e2b-9b51-1722afdaa63f_SiteId">
    <vt:lpwstr>fa792535-5856-4572-a8ce-e0c5d5e5625f</vt:lpwstr>
  </property>
  <property fmtid="{D5CDD505-2E9C-101B-9397-08002B2CF9AE}" pid="7" name="MSIP_Label_221970de-d979-4e2b-9b51-1722afdaa63f_ActionId">
    <vt:lpwstr>c5de6536-6bcb-4589-bbd2-a8cec923be93</vt:lpwstr>
  </property>
  <property fmtid="{D5CDD505-2E9C-101B-9397-08002B2CF9AE}" pid="8" name="MSIP_Label_221970de-d979-4e2b-9b51-1722afdaa63f_ContentBits">
    <vt:lpwstr>1</vt:lpwstr>
  </property>
</Properties>
</file>